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8288000" cy="10287000"/>
  <p:notesSz cx="6858000" cy="9144000"/>
  <p:embeddedFontLst>
    <p:embeddedFont>
      <p:font typeface="Agrandir Narrow Bold" panose="020B0604020202020204" charset="0"/>
      <p:regular r:id="rId18"/>
    </p:embeddedFont>
    <p:embeddedFont>
      <p:font typeface="Calibri" panose="020F0502020204030204" pitchFamily="34" charset="0"/>
      <p:regular r:id="rId19"/>
      <p:bold r:id="rId20"/>
      <p:italic r:id="rId21"/>
      <p:boldItalic r:id="rId22"/>
    </p:embeddedFont>
    <p:embeddedFont>
      <p:font typeface="Public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6" d="100"/>
          <a:sy n="56" d="100"/>
        </p:scale>
        <p:origin x="61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3B3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8727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506" r="-38506"/>
              </a:stretch>
            </a:blipFill>
          </p:spPr>
        </p:sp>
      </p:grpSp>
      <p:grpSp>
        <p:nvGrpSpPr>
          <p:cNvPr id="4" name="Group 4"/>
          <p:cNvGrpSpPr/>
          <p:nvPr/>
        </p:nvGrpSpPr>
        <p:grpSpPr>
          <a:xfrm>
            <a:off x="1028700" y="3448008"/>
            <a:ext cx="9093753" cy="2306413"/>
            <a:chOff x="0" y="0"/>
            <a:chExt cx="12125004" cy="3075217"/>
          </a:xfrm>
        </p:grpSpPr>
        <p:sp>
          <p:nvSpPr>
            <p:cNvPr id="5" name="TextBox 5"/>
            <p:cNvSpPr txBox="1"/>
            <p:nvPr/>
          </p:nvSpPr>
          <p:spPr>
            <a:xfrm>
              <a:off x="0" y="-85725"/>
              <a:ext cx="12125004" cy="890060"/>
            </a:xfrm>
            <a:prstGeom prst="rect">
              <a:avLst/>
            </a:prstGeom>
          </p:spPr>
          <p:txBody>
            <a:bodyPr lIns="0" tIns="0" rIns="0" bIns="0" rtlCol="0" anchor="t">
              <a:spAutoFit/>
            </a:bodyPr>
            <a:lstStyle/>
            <a:p>
              <a:pPr algn="l">
                <a:lnSpc>
                  <a:spcPts val="5599"/>
                </a:lnSpc>
                <a:spcBef>
                  <a:spcPct val="0"/>
                </a:spcBef>
              </a:pPr>
              <a:endParaRPr/>
            </a:p>
          </p:txBody>
        </p:sp>
        <p:sp>
          <p:nvSpPr>
            <p:cNvPr id="6" name="TextBox 6"/>
            <p:cNvSpPr txBox="1"/>
            <p:nvPr/>
          </p:nvSpPr>
          <p:spPr>
            <a:xfrm>
              <a:off x="0" y="892407"/>
              <a:ext cx="12125004" cy="1724543"/>
            </a:xfrm>
            <a:prstGeom prst="rect">
              <a:avLst/>
            </a:prstGeom>
          </p:spPr>
          <p:txBody>
            <a:bodyPr lIns="0" tIns="0" rIns="0" bIns="0" rtlCol="0" anchor="t">
              <a:spAutoFit/>
            </a:bodyPr>
            <a:lstStyle/>
            <a:p>
              <a:pPr algn="l">
                <a:lnSpc>
                  <a:spcPts val="4515"/>
                </a:lnSpc>
              </a:pPr>
              <a:r>
                <a:rPr lang="en-US" sz="4515" b="1">
                  <a:solidFill>
                    <a:srgbClr val="D1D1CB"/>
                  </a:solidFill>
                  <a:latin typeface="Agrandir Narrow Bold"/>
                  <a:ea typeface="Agrandir Narrow Bold"/>
                  <a:cs typeface="Agrandir Narrow Bold"/>
                  <a:sym typeface="Agrandir Narrow Bold"/>
                </a:rPr>
                <a:t>Analysis of U.S. Online Sales Performance</a:t>
              </a:r>
            </a:p>
          </p:txBody>
        </p:sp>
        <p:sp>
          <p:nvSpPr>
            <p:cNvPr id="7" name="TextBox 7"/>
            <p:cNvSpPr txBox="1"/>
            <p:nvPr/>
          </p:nvSpPr>
          <p:spPr>
            <a:xfrm>
              <a:off x="0" y="2571874"/>
              <a:ext cx="12125004" cy="503343"/>
            </a:xfrm>
            <a:prstGeom prst="rect">
              <a:avLst/>
            </a:prstGeom>
          </p:spPr>
          <p:txBody>
            <a:bodyPr lIns="0" tIns="0" rIns="0" bIns="0" rtlCol="0" anchor="t">
              <a:spAutoFit/>
            </a:bodyPr>
            <a:lstStyle/>
            <a:p>
              <a:pPr algn="l">
                <a:lnSpc>
                  <a:spcPts val="3079"/>
                </a:lnSpc>
              </a:pPr>
              <a:r>
                <a:rPr lang="en-US" sz="2199">
                  <a:solidFill>
                    <a:srgbClr val="D1D1CB"/>
                  </a:solidFill>
                  <a:latin typeface="Public Sans"/>
                  <a:ea typeface="Public Sans"/>
                  <a:cs typeface="Public Sans"/>
                  <a:sym typeface="Public Sans"/>
                </a:rPr>
                <a:t>BY AJANAH-IBRAHIM SALIM</a:t>
              </a:r>
            </a:p>
          </p:txBody>
        </p:sp>
        <p:sp>
          <p:nvSpPr>
            <p:cNvPr id="8" name="AutoShape 8"/>
            <p:cNvSpPr/>
            <p:nvPr/>
          </p:nvSpPr>
          <p:spPr>
            <a:xfrm>
              <a:off x="5594613" y="2879181"/>
              <a:ext cx="3670239" cy="0"/>
            </a:xfrm>
            <a:prstGeom prst="line">
              <a:avLst/>
            </a:prstGeom>
            <a:ln w="50800" cap="flat">
              <a:solidFill>
                <a:srgbClr val="D1D1CB"/>
              </a:solidFill>
              <a:prstDash val="solid"/>
              <a:headEnd type="none" w="sm" len="sm"/>
              <a:tailEnd type="none" w="sm" len="sm"/>
            </a:ln>
          </p:spPr>
        </p:sp>
      </p:grpSp>
      <p:sp>
        <p:nvSpPr>
          <p:cNvPr id="9" name="TextBox 9"/>
          <p:cNvSpPr txBox="1"/>
          <p:nvPr/>
        </p:nvSpPr>
        <p:spPr>
          <a:xfrm>
            <a:off x="14883919" y="8899525"/>
            <a:ext cx="2375381" cy="358775"/>
          </a:xfrm>
          <a:prstGeom prst="rect">
            <a:avLst/>
          </a:prstGeom>
        </p:spPr>
        <p:txBody>
          <a:bodyPr lIns="0" tIns="0" rIns="0" bIns="0" rtlCol="0" anchor="t">
            <a:spAutoFit/>
          </a:bodyPr>
          <a:lstStyle/>
          <a:p>
            <a:pPr algn="l">
              <a:lnSpc>
                <a:spcPts val="2800"/>
              </a:lnSpc>
            </a:pPr>
            <a:r>
              <a:rPr lang="en-US" sz="2000">
                <a:solidFill>
                  <a:srgbClr val="D1D1CB"/>
                </a:solidFill>
                <a:latin typeface="Public Sans"/>
                <a:ea typeface="Public Sans"/>
                <a:cs typeface="Public Sans"/>
                <a:sym typeface="Public Sans"/>
              </a:rPr>
              <a:t>OCTOBER 2024</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1461382" y="3603690"/>
            <a:ext cx="15262151" cy="6096553"/>
          </a:xfrm>
          <a:custGeom>
            <a:avLst/>
            <a:gdLst/>
            <a:ahLst/>
            <a:cxnLst/>
            <a:rect l="l" t="t" r="r" b="b"/>
            <a:pathLst>
              <a:path w="15262151" h="6096553">
                <a:moveTo>
                  <a:pt x="0" y="0"/>
                </a:moveTo>
                <a:lnTo>
                  <a:pt x="15262152" y="0"/>
                </a:lnTo>
                <a:lnTo>
                  <a:pt x="15262152" y="6096553"/>
                </a:lnTo>
                <a:lnTo>
                  <a:pt x="0" y="6096553"/>
                </a:lnTo>
                <a:lnTo>
                  <a:pt x="0" y="0"/>
                </a:lnTo>
                <a:close/>
              </a:path>
            </a:pathLst>
          </a:custGeom>
          <a:blipFill>
            <a:blip r:embed="rId2"/>
            <a:stretch>
              <a:fillRect t="-16244" r="-6171" b="-413"/>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3" name="TextBox 3"/>
          <p:cNvSpPr txBox="1"/>
          <p:nvPr/>
        </p:nvSpPr>
        <p:spPr>
          <a:xfrm>
            <a:off x="2094205" y="355800"/>
            <a:ext cx="14629329" cy="1095808"/>
          </a:xfrm>
          <a:prstGeom prst="rect">
            <a:avLst/>
          </a:prstGeom>
        </p:spPr>
        <p:txBody>
          <a:bodyPr lIns="0" tIns="0" rIns="0" bIns="0" rtlCol="0" anchor="t">
            <a:spAutoFit/>
          </a:bodyPr>
          <a:lstStyle/>
          <a:p>
            <a:pPr algn="ctr">
              <a:lnSpc>
                <a:spcPts val="6767"/>
              </a:lnSpc>
              <a:spcBef>
                <a:spcPct val="0"/>
              </a:spcBef>
            </a:pPr>
            <a:r>
              <a:rPr lang="en-US" sz="6767" b="1" u="sng">
                <a:solidFill>
                  <a:srgbClr val="243B3B"/>
                </a:solidFill>
                <a:latin typeface="Agrandir Narrow Bold"/>
                <a:ea typeface="Agrandir Narrow Bold"/>
                <a:cs typeface="Agrandir Narrow Bold"/>
                <a:sym typeface="Agrandir Narrow Bold"/>
              </a:rPr>
              <a:t>Sales by Category and Sub-Category</a:t>
            </a:r>
          </a:p>
        </p:txBody>
      </p:sp>
      <p:sp>
        <p:nvSpPr>
          <p:cNvPr id="4" name="TextBox 4"/>
          <p:cNvSpPr txBox="1"/>
          <p:nvPr/>
        </p:nvSpPr>
        <p:spPr>
          <a:xfrm>
            <a:off x="5968733" y="2247900"/>
            <a:ext cx="6247448" cy="907364"/>
          </a:xfrm>
          <a:prstGeom prst="rect">
            <a:avLst/>
          </a:prstGeom>
        </p:spPr>
        <p:txBody>
          <a:bodyPr lIns="0" tIns="0" rIns="0" bIns="0" rtlCol="0" anchor="t">
            <a:spAutoFit/>
          </a:bodyPr>
          <a:lstStyle/>
          <a:p>
            <a:pPr algn="ctr">
              <a:lnSpc>
                <a:spcPts val="7500"/>
              </a:lnSpc>
              <a:spcBef>
                <a:spcPct val="0"/>
              </a:spcBef>
            </a:pPr>
            <a:r>
              <a:rPr lang="en-US" sz="5400" b="1" dirty="0">
                <a:solidFill>
                  <a:srgbClr val="243B3B"/>
                </a:solidFill>
                <a:latin typeface="Agrandir Narrow Bold"/>
                <a:ea typeface="Agrandir Narrow Bold"/>
                <a:cs typeface="Agrandir Narrow Bold"/>
                <a:sym typeface="Agrandir Narrow Bold"/>
              </a:rPr>
              <a:t>Sub-Category</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2731696" y="3654545"/>
            <a:ext cx="11938499" cy="6524956"/>
          </a:xfrm>
          <a:custGeom>
            <a:avLst/>
            <a:gdLst/>
            <a:ahLst/>
            <a:cxnLst/>
            <a:rect l="l" t="t" r="r" b="b"/>
            <a:pathLst>
              <a:path w="11938499" h="6524956">
                <a:moveTo>
                  <a:pt x="0" y="0"/>
                </a:moveTo>
                <a:lnTo>
                  <a:pt x="11938499" y="0"/>
                </a:lnTo>
                <a:lnTo>
                  <a:pt x="11938499" y="6524956"/>
                </a:lnTo>
                <a:lnTo>
                  <a:pt x="0" y="6524956"/>
                </a:lnTo>
                <a:lnTo>
                  <a:pt x="0" y="0"/>
                </a:lnTo>
                <a:close/>
              </a:path>
            </a:pathLst>
          </a:custGeom>
          <a:blipFill>
            <a:blip r:embed="rId2"/>
            <a:stretch>
              <a:fillRect l="-48297" t="-18294"/>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3" name="TextBox 3"/>
          <p:cNvSpPr txBox="1"/>
          <p:nvPr/>
        </p:nvSpPr>
        <p:spPr>
          <a:xfrm>
            <a:off x="529739" y="355800"/>
            <a:ext cx="17758261" cy="1807009"/>
          </a:xfrm>
          <a:prstGeom prst="rect">
            <a:avLst/>
          </a:prstGeom>
        </p:spPr>
        <p:txBody>
          <a:bodyPr lIns="0" tIns="0" rIns="0" bIns="0" rtlCol="0" anchor="t">
            <a:spAutoFit/>
          </a:bodyPr>
          <a:lstStyle/>
          <a:p>
            <a:pPr algn="ctr">
              <a:lnSpc>
                <a:spcPts val="6267"/>
              </a:lnSpc>
              <a:spcBef>
                <a:spcPct val="0"/>
              </a:spcBef>
            </a:pPr>
            <a:r>
              <a:rPr lang="en-US" sz="6267" b="1" u="sng">
                <a:solidFill>
                  <a:srgbClr val="243B3B"/>
                </a:solidFill>
                <a:latin typeface="Agrandir Narrow Bold"/>
                <a:ea typeface="Agrandir Narrow Bold"/>
                <a:cs typeface="Agrandir Narrow Bold"/>
                <a:sym typeface="Agrandir Narrow Bold"/>
              </a:rPr>
              <a:t>Payment Mode and Shipping Method Preferences</a:t>
            </a:r>
          </a:p>
        </p:txBody>
      </p:sp>
      <p:sp>
        <p:nvSpPr>
          <p:cNvPr id="4" name="TextBox 4"/>
          <p:cNvSpPr txBox="1"/>
          <p:nvPr/>
        </p:nvSpPr>
        <p:spPr>
          <a:xfrm>
            <a:off x="4470261" y="2278500"/>
            <a:ext cx="9347478" cy="936154"/>
          </a:xfrm>
          <a:prstGeom prst="rect">
            <a:avLst/>
          </a:prstGeom>
        </p:spPr>
        <p:txBody>
          <a:bodyPr lIns="0" tIns="0" rIns="0" bIns="0" rtlCol="0" anchor="t">
            <a:spAutoFit/>
          </a:bodyPr>
          <a:lstStyle/>
          <a:p>
            <a:pPr algn="ctr">
              <a:lnSpc>
                <a:spcPts val="7300"/>
              </a:lnSpc>
              <a:spcBef>
                <a:spcPct val="0"/>
              </a:spcBef>
            </a:pPr>
            <a:r>
              <a:rPr lang="en-US" sz="6600" b="1" dirty="0">
                <a:solidFill>
                  <a:srgbClr val="243B3B"/>
                </a:solidFill>
                <a:latin typeface="Agrandir Narrow Bold"/>
                <a:ea typeface="Agrandir Narrow Bold"/>
                <a:cs typeface="Agrandir Narrow Bold"/>
                <a:sym typeface="Agrandir Narrow Bold"/>
              </a:rPr>
              <a:t>Payment Preferences</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3505687" y="4534477"/>
            <a:ext cx="10167975" cy="4723823"/>
          </a:xfrm>
          <a:custGeom>
            <a:avLst/>
            <a:gdLst/>
            <a:ahLst/>
            <a:cxnLst/>
            <a:rect l="l" t="t" r="r" b="b"/>
            <a:pathLst>
              <a:path w="10167975" h="4723823">
                <a:moveTo>
                  <a:pt x="0" y="0"/>
                </a:moveTo>
                <a:lnTo>
                  <a:pt x="10167976" y="0"/>
                </a:lnTo>
                <a:lnTo>
                  <a:pt x="10167976" y="4723823"/>
                </a:lnTo>
                <a:lnTo>
                  <a:pt x="0" y="4723823"/>
                </a:lnTo>
                <a:lnTo>
                  <a:pt x="0" y="0"/>
                </a:lnTo>
                <a:close/>
              </a:path>
            </a:pathLst>
          </a:custGeom>
          <a:blipFill>
            <a:blip r:embed="rId2"/>
            <a:stretch>
              <a:fillRect t="-21096" r="-31481"/>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3" name="TextBox 3"/>
          <p:cNvSpPr txBox="1"/>
          <p:nvPr/>
        </p:nvSpPr>
        <p:spPr>
          <a:xfrm>
            <a:off x="529739" y="355800"/>
            <a:ext cx="17758261" cy="1807009"/>
          </a:xfrm>
          <a:prstGeom prst="rect">
            <a:avLst/>
          </a:prstGeom>
        </p:spPr>
        <p:txBody>
          <a:bodyPr lIns="0" tIns="0" rIns="0" bIns="0" rtlCol="0" anchor="t">
            <a:spAutoFit/>
          </a:bodyPr>
          <a:lstStyle/>
          <a:p>
            <a:pPr algn="ctr">
              <a:lnSpc>
                <a:spcPts val="6267"/>
              </a:lnSpc>
              <a:spcBef>
                <a:spcPct val="0"/>
              </a:spcBef>
            </a:pPr>
            <a:r>
              <a:rPr lang="en-US" sz="6267" b="1" u="sng">
                <a:solidFill>
                  <a:srgbClr val="243B3B"/>
                </a:solidFill>
                <a:latin typeface="Agrandir Narrow Bold"/>
                <a:ea typeface="Agrandir Narrow Bold"/>
                <a:cs typeface="Agrandir Narrow Bold"/>
                <a:sym typeface="Agrandir Narrow Bold"/>
              </a:rPr>
              <a:t>Payment Mode and Shipping Method Preferences</a:t>
            </a:r>
          </a:p>
        </p:txBody>
      </p:sp>
      <p:sp>
        <p:nvSpPr>
          <p:cNvPr id="4" name="TextBox 4"/>
          <p:cNvSpPr txBox="1"/>
          <p:nvPr/>
        </p:nvSpPr>
        <p:spPr>
          <a:xfrm>
            <a:off x="2847439" y="2829155"/>
            <a:ext cx="12593122" cy="888128"/>
          </a:xfrm>
          <a:prstGeom prst="rect">
            <a:avLst/>
          </a:prstGeom>
        </p:spPr>
        <p:txBody>
          <a:bodyPr lIns="0" tIns="0" rIns="0" bIns="0" rtlCol="0" anchor="t">
            <a:spAutoFit/>
          </a:bodyPr>
          <a:lstStyle/>
          <a:p>
            <a:pPr algn="ctr">
              <a:lnSpc>
                <a:spcPts val="7300"/>
              </a:lnSpc>
              <a:spcBef>
                <a:spcPct val="0"/>
              </a:spcBef>
            </a:pPr>
            <a:r>
              <a:rPr lang="en-US" sz="5400" b="1" dirty="0">
                <a:solidFill>
                  <a:srgbClr val="243B3B"/>
                </a:solidFill>
                <a:latin typeface="Agrandir Narrow Bold"/>
                <a:ea typeface="Agrandir Narrow Bold"/>
                <a:cs typeface="Agrandir Narrow Bold"/>
                <a:sym typeface="Agrandir Narrow Bold"/>
              </a:rPr>
              <a:t>Shipping Method Preferences</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B3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13220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06" r="-24906"/>
              </a:stretch>
            </a:blipFill>
          </p:spPr>
        </p:sp>
      </p:grpSp>
      <p:grpSp>
        <p:nvGrpSpPr>
          <p:cNvPr id="4" name="Group 4"/>
          <p:cNvGrpSpPr/>
          <p:nvPr/>
        </p:nvGrpSpPr>
        <p:grpSpPr>
          <a:xfrm>
            <a:off x="1028700" y="1578761"/>
            <a:ext cx="9470951" cy="7129478"/>
            <a:chOff x="0" y="0"/>
            <a:chExt cx="12627935" cy="9505970"/>
          </a:xfrm>
        </p:grpSpPr>
        <p:sp>
          <p:nvSpPr>
            <p:cNvPr id="5" name="TextBox 5"/>
            <p:cNvSpPr txBox="1"/>
            <p:nvPr/>
          </p:nvSpPr>
          <p:spPr>
            <a:xfrm>
              <a:off x="0" y="-76200"/>
              <a:ext cx="12627935" cy="1600200"/>
            </a:xfrm>
            <a:prstGeom prst="rect">
              <a:avLst/>
            </a:prstGeom>
          </p:spPr>
          <p:txBody>
            <a:bodyPr lIns="0" tIns="0" rIns="0" bIns="0" rtlCol="0" anchor="t">
              <a:spAutoFit/>
            </a:bodyPr>
            <a:lstStyle/>
            <a:p>
              <a:pPr marL="0" lvl="0" indent="0" algn="l">
                <a:lnSpc>
                  <a:spcPts val="7500"/>
                </a:lnSpc>
                <a:spcBef>
                  <a:spcPct val="0"/>
                </a:spcBef>
              </a:pPr>
              <a:r>
                <a:rPr lang="en-US" sz="7500" b="1">
                  <a:solidFill>
                    <a:srgbClr val="D1D1CB"/>
                  </a:solidFill>
                  <a:latin typeface="Agrandir Narrow Bold"/>
                  <a:ea typeface="Agrandir Narrow Bold"/>
                  <a:cs typeface="Agrandir Narrow Bold"/>
                  <a:sym typeface="Agrandir Narrow Bold"/>
                </a:rPr>
                <a:t>Results</a:t>
              </a:r>
            </a:p>
          </p:txBody>
        </p:sp>
        <p:sp>
          <p:nvSpPr>
            <p:cNvPr id="6" name="TextBox 6"/>
            <p:cNvSpPr txBox="1"/>
            <p:nvPr/>
          </p:nvSpPr>
          <p:spPr>
            <a:xfrm>
              <a:off x="0" y="2581507"/>
              <a:ext cx="12627935" cy="6924464"/>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Total Sales: Increased from $564.68K in 2019 to $1.00M in 2020 (77% growth).</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Total Profit: Fluctuated, with notable declines in April due to lower sales in technology.</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Sales by Category:</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Office Supplies: Grew significantly to $468.76K in 2020.</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Top-Selling Sub-category: Binders in 2020; Tables saw a decline.</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Monthly Insights:</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California led sales; Washington showed significant growth.</a:t>
              </a:r>
            </a:p>
            <a:p>
              <a:pPr marL="539748" lvl="1" indent="-269874" algn="l">
                <a:lnSpc>
                  <a:spcPts val="3499"/>
                </a:lnSpc>
                <a:buFont typeface="Arial"/>
                <a:buChar char="•"/>
              </a:pPr>
              <a:r>
                <a:rPr lang="en-US" sz="2499">
                  <a:solidFill>
                    <a:srgbClr val="D1D1CB"/>
                  </a:solidFill>
                  <a:latin typeface="Public Sans"/>
                  <a:ea typeface="Public Sans"/>
                  <a:cs typeface="Public Sans"/>
                  <a:sym typeface="Public Sans"/>
                </a:rPr>
                <a:t>Decline in October profits observed in both years.</a:t>
              </a:r>
            </a:p>
            <a:p>
              <a:pPr marL="0" lvl="0" indent="0" algn="l">
                <a:lnSpc>
                  <a:spcPts val="3079"/>
                </a:lnSpc>
                <a:spcBef>
                  <a:spcPct val="0"/>
                </a:spcBef>
              </a:pPr>
              <a:endParaRPr lang="en-US" sz="2499">
                <a:solidFill>
                  <a:srgbClr val="D1D1CB"/>
                </a:solidFill>
                <a:latin typeface="Public Sans"/>
                <a:ea typeface="Public Sans"/>
                <a:cs typeface="Public Sans"/>
                <a:sym typeface="Public Sans"/>
              </a:endParaRPr>
            </a:p>
          </p:txBody>
        </p:sp>
      </p:gr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TextBox 2"/>
          <p:cNvSpPr txBox="1"/>
          <p:nvPr/>
        </p:nvSpPr>
        <p:spPr>
          <a:xfrm>
            <a:off x="9263497" y="719474"/>
            <a:ext cx="6637289" cy="1219200"/>
          </a:xfrm>
          <a:prstGeom prst="rect">
            <a:avLst/>
          </a:prstGeom>
        </p:spPr>
        <p:txBody>
          <a:bodyPr lIns="0" tIns="0" rIns="0" bIns="0" rtlCol="0" anchor="t">
            <a:spAutoFit/>
          </a:bodyPr>
          <a:lstStyle/>
          <a:p>
            <a:pPr marL="0" lvl="0" indent="0" algn="l">
              <a:lnSpc>
                <a:spcPts val="7500"/>
              </a:lnSpc>
              <a:spcBef>
                <a:spcPct val="0"/>
              </a:spcBef>
            </a:pPr>
            <a:r>
              <a:rPr lang="en-US" sz="7500" b="1">
                <a:solidFill>
                  <a:srgbClr val="243B3B"/>
                </a:solidFill>
                <a:latin typeface="Agrandir Narrow Bold"/>
                <a:ea typeface="Agrandir Narrow Bold"/>
                <a:cs typeface="Agrandir Narrow Bold"/>
                <a:sym typeface="Agrandir Narrow Bold"/>
              </a:rPr>
              <a:t>Conclusion</a:t>
            </a:r>
          </a:p>
        </p:txBody>
      </p:sp>
      <p:sp>
        <p:nvSpPr>
          <p:cNvPr id="3" name="TextBox 3"/>
          <p:cNvSpPr txBox="1"/>
          <p:nvPr/>
        </p:nvSpPr>
        <p:spPr>
          <a:xfrm>
            <a:off x="9263497" y="2636368"/>
            <a:ext cx="6637289" cy="6179820"/>
          </a:xfrm>
          <a:prstGeom prst="rect">
            <a:avLst/>
          </a:prstGeom>
        </p:spPr>
        <p:txBody>
          <a:bodyPr lIns="0" tIns="0" rIns="0" bIns="0" rtlCol="0" anchor="t">
            <a:spAutoFit/>
          </a:bodyPr>
          <a:lstStyle/>
          <a:p>
            <a:pPr marL="0" lvl="0" indent="0" algn="l">
              <a:lnSpc>
                <a:spcPts val="3779"/>
              </a:lnSpc>
              <a:spcBef>
                <a:spcPct val="0"/>
              </a:spcBef>
            </a:pPr>
            <a:r>
              <a:rPr lang="en-US" sz="2699">
                <a:solidFill>
                  <a:srgbClr val="243B3B"/>
                </a:solidFill>
                <a:latin typeface="Public Sans"/>
                <a:ea typeface="Public Sans"/>
                <a:cs typeface="Public Sans"/>
                <a:sym typeface="Public Sans"/>
              </a:rPr>
              <a:t>The analysis of the U.S. online sales data reveals significant growth trends, particularly in total sales and specific categories like Office Supplies. While total sales rose dramatically, profit margins showed volatility, highlighting the need for ongoing monitoring of market conditions. The findings suggest that targeted strategies in high-performing regions and categories could further enhance revenue. Understanding these dynamics is crucial as we adapt to an evolving retail landscape.</a:t>
            </a:r>
          </a:p>
        </p:txBody>
      </p:sp>
      <p:sp>
        <p:nvSpPr>
          <p:cNvPr id="4" name="Freeform 4"/>
          <p:cNvSpPr/>
          <p:nvPr/>
        </p:nvSpPr>
        <p:spPr>
          <a:xfrm>
            <a:off x="1028700" y="1055990"/>
            <a:ext cx="7336916" cy="8229600"/>
          </a:xfrm>
          <a:custGeom>
            <a:avLst/>
            <a:gdLst/>
            <a:ahLst/>
            <a:cxnLst/>
            <a:rect l="l" t="t" r="r" b="b"/>
            <a:pathLst>
              <a:path w="7336916" h="8229600">
                <a:moveTo>
                  <a:pt x="0" y="0"/>
                </a:moveTo>
                <a:lnTo>
                  <a:pt x="7336916" y="0"/>
                </a:lnTo>
                <a:lnTo>
                  <a:pt x="7336916" y="8229600"/>
                </a:lnTo>
                <a:lnTo>
                  <a:pt x="0" y="8229600"/>
                </a:lnTo>
                <a:lnTo>
                  <a:pt x="0" y="0"/>
                </a:lnTo>
                <a:close/>
              </a:path>
            </a:pathLst>
          </a:custGeom>
          <a:blipFill>
            <a:blip r:embed="rId2"/>
            <a:stretch>
              <a:fillRect t="-16906" b="-16906"/>
            </a:stretch>
          </a:blipFill>
        </p:spPr>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TextBox 2"/>
          <p:cNvSpPr txBox="1"/>
          <p:nvPr/>
        </p:nvSpPr>
        <p:spPr>
          <a:xfrm>
            <a:off x="6430549" y="3432412"/>
            <a:ext cx="6637289" cy="979755"/>
          </a:xfrm>
          <a:prstGeom prst="rect">
            <a:avLst/>
          </a:prstGeom>
        </p:spPr>
        <p:txBody>
          <a:bodyPr lIns="0" tIns="0" rIns="0" bIns="0" rtlCol="0" anchor="t">
            <a:spAutoFit/>
          </a:bodyPr>
          <a:lstStyle/>
          <a:p>
            <a:pPr marL="0" lvl="0" indent="0" algn="l">
              <a:lnSpc>
                <a:spcPts val="7500"/>
              </a:lnSpc>
              <a:spcBef>
                <a:spcPct val="0"/>
              </a:spcBef>
            </a:pPr>
            <a:r>
              <a:rPr lang="en-US" sz="7500" b="1" dirty="0">
                <a:solidFill>
                  <a:srgbClr val="243B3B"/>
                </a:solidFill>
                <a:latin typeface="Agrandir Narrow Bold"/>
                <a:ea typeface="Agrandir Narrow Bold"/>
                <a:cs typeface="Agrandir Narrow Bold"/>
                <a:sym typeface="Agrandir Narrow Bold"/>
              </a:rPr>
              <a:t>References</a:t>
            </a:r>
          </a:p>
        </p:txBody>
      </p:sp>
      <p:sp>
        <p:nvSpPr>
          <p:cNvPr id="3" name="TextBox 3"/>
          <p:cNvSpPr txBox="1"/>
          <p:nvPr/>
        </p:nvSpPr>
        <p:spPr>
          <a:xfrm>
            <a:off x="6414627" y="5600700"/>
            <a:ext cx="6637289" cy="2394310"/>
          </a:xfrm>
          <a:prstGeom prst="rect">
            <a:avLst/>
          </a:prstGeom>
        </p:spPr>
        <p:txBody>
          <a:bodyPr lIns="0" tIns="0" rIns="0" bIns="0" rtlCol="0" anchor="t">
            <a:spAutoFit/>
          </a:bodyPr>
          <a:lstStyle/>
          <a:p>
            <a:pPr marL="0" lvl="0" indent="0" algn="l">
              <a:lnSpc>
                <a:spcPts val="3779"/>
              </a:lnSpc>
              <a:spcBef>
                <a:spcPct val="0"/>
              </a:spcBef>
            </a:pPr>
            <a:r>
              <a:rPr lang="en-US" sz="2699" dirty="0">
                <a:solidFill>
                  <a:srgbClr val="243B3B"/>
                </a:solidFill>
                <a:latin typeface="Public Sans"/>
                <a:ea typeface="Public Sans"/>
                <a:cs typeface="Public Sans"/>
                <a:sym typeface="Public Sans"/>
              </a:rPr>
              <a:t>https://www.kaggle.com/datasets/monisamir/online-super-store-sales</a:t>
            </a:r>
          </a:p>
          <a:p>
            <a:pPr marL="0" lvl="0" indent="0" algn="l">
              <a:lnSpc>
                <a:spcPts val="3779"/>
              </a:lnSpc>
              <a:spcBef>
                <a:spcPct val="0"/>
              </a:spcBef>
            </a:pPr>
            <a:endParaRPr lang="en-US" sz="2699" dirty="0">
              <a:solidFill>
                <a:srgbClr val="243B3B"/>
              </a:solidFill>
              <a:latin typeface="Public Sans"/>
              <a:ea typeface="Public Sans"/>
              <a:cs typeface="Public Sans"/>
              <a:sym typeface="Public Sans"/>
            </a:endParaRPr>
          </a:p>
          <a:p>
            <a:pPr marL="0" lvl="0" indent="0" algn="l">
              <a:lnSpc>
                <a:spcPts val="3779"/>
              </a:lnSpc>
              <a:spcBef>
                <a:spcPct val="0"/>
              </a:spcBef>
            </a:pPr>
            <a:r>
              <a:rPr lang="en-US" sz="2699" dirty="0">
                <a:solidFill>
                  <a:srgbClr val="243B3B"/>
                </a:solidFill>
                <a:latin typeface="Public Sans"/>
                <a:ea typeface="Public Sans"/>
                <a:cs typeface="Public Sans"/>
                <a:sym typeface="Public Sans"/>
              </a:rPr>
              <a:t>This is the link to my dataset</a:t>
            </a:r>
          </a:p>
          <a:p>
            <a:pPr marL="0" lvl="0" indent="0" algn="l">
              <a:lnSpc>
                <a:spcPts val="3779"/>
              </a:lnSpc>
              <a:spcBef>
                <a:spcPct val="0"/>
              </a:spcBef>
            </a:pPr>
            <a:endParaRPr lang="en-US" sz="2699" dirty="0">
              <a:solidFill>
                <a:srgbClr val="243B3B"/>
              </a:solidFill>
              <a:latin typeface="Public Sans"/>
              <a:ea typeface="Public Sans"/>
              <a:cs typeface="Public Sans"/>
              <a:sym typeface="Public Sans"/>
            </a:endParaRPr>
          </a:p>
        </p:txBody>
      </p:sp>
      <p:sp>
        <p:nvSpPr>
          <p:cNvPr id="4" name="Freeform 4"/>
          <p:cNvSpPr/>
          <p:nvPr/>
        </p:nvSpPr>
        <p:spPr>
          <a:xfrm>
            <a:off x="5715000" y="-6160998"/>
            <a:ext cx="7336916" cy="8229600"/>
          </a:xfrm>
          <a:custGeom>
            <a:avLst/>
            <a:gdLst/>
            <a:ahLst/>
            <a:cxnLst/>
            <a:rect l="l" t="t" r="r" b="b"/>
            <a:pathLst>
              <a:path w="7336916" h="8229600">
                <a:moveTo>
                  <a:pt x="0" y="0"/>
                </a:moveTo>
                <a:lnTo>
                  <a:pt x="7336916" y="0"/>
                </a:lnTo>
                <a:lnTo>
                  <a:pt x="7336916" y="8229600"/>
                </a:lnTo>
                <a:lnTo>
                  <a:pt x="0" y="8229600"/>
                </a:lnTo>
                <a:lnTo>
                  <a:pt x="0" y="0"/>
                </a:lnTo>
                <a:close/>
              </a:path>
            </a:pathLst>
          </a:custGeom>
          <a:blipFill>
            <a:blip r:embed="rId2"/>
            <a:stretch>
              <a:fillRect t="-16906" b="-16906"/>
            </a:stretch>
          </a:blipFill>
        </p:spPr>
      </p:sp>
    </p:spTree>
    <p:extLst>
      <p:ext uri="{BB962C8B-B14F-4D97-AF65-F5344CB8AC3E}">
        <p14:creationId xmlns:p14="http://schemas.microsoft.com/office/powerpoint/2010/main" val="3014884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6537824" y="1028700"/>
            <a:ext cx="10721476" cy="8229600"/>
          </a:xfrm>
          <a:custGeom>
            <a:avLst/>
            <a:gdLst/>
            <a:ahLst/>
            <a:cxnLst/>
            <a:rect l="l" t="t" r="r" b="b"/>
            <a:pathLst>
              <a:path w="10721476" h="8229600">
                <a:moveTo>
                  <a:pt x="0" y="0"/>
                </a:moveTo>
                <a:lnTo>
                  <a:pt x="10721476" y="0"/>
                </a:lnTo>
                <a:lnTo>
                  <a:pt x="10721476" y="8229600"/>
                </a:lnTo>
                <a:lnTo>
                  <a:pt x="0" y="8229600"/>
                </a:lnTo>
                <a:lnTo>
                  <a:pt x="0" y="0"/>
                </a:lnTo>
                <a:close/>
              </a:path>
            </a:pathLst>
          </a:custGeom>
          <a:blipFill>
            <a:blip r:embed="rId2"/>
            <a:stretch>
              <a:fillRect l="-3315" t="-51012" b="-51012"/>
            </a:stretch>
          </a:blipFill>
        </p:spPr>
      </p:sp>
      <p:grpSp>
        <p:nvGrpSpPr>
          <p:cNvPr id="3" name="Group 3"/>
          <p:cNvGrpSpPr/>
          <p:nvPr/>
        </p:nvGrpSpPr>
        <p:grpSpPr>
          <a:xfrm>
            <a:off x="1028700" y="7213917"/>
            <a:ext cx="4443282" cy="1653858"/>
            <a:chOff x="0" y="0"/>
            <a:chExt cx="5924375" cy="2205143"/>
          </a:xfrm>
        </p:grpSpPr>
        <p:sp>
          <p:nvSpPr>
            <p:cNvPr id="4" name="TextBox 4"/>
            <p:cNvSpPr txBox="1"/>
            <p:nvPr/>
          </p:nvSpPr>
          <p:spPr>
            <a:xfrm>
              <a:off x="0" y="1701800"/>
              <a:ext cx="5924375" cy="503343"/>
            </a:xfrm>
            <a:prstGeom prst="rect">
              <a:avLst/>
            </a:prstGeom>
          </p:spPr>
          <p:txBody>
            <a:bodyPr lIns="0" tIns="0" rIns="0" bIns="0" rtlCol="0" anchor="t">
              <a:spAutoFit/>
            </a:bodyPr>
            <a:lstStyle/>
            <a:p>
              <a:pPr marL="0" lvl="0" indent="0" algn="l">
                <a:lnSpc>
                  <a:spcPts val="3079"/>
                </a:lnSpc>
                <a:spcBef>
                  <a:spcPct val="0"/>
                </a:spcBef>
              </a:pPr>
              <a:r>
                <a:rPr lang="en-US" sz="2199">
                  <a:solidFill>
                    <a:srgbClr val="243B3B"/>
                  </a:solidFill>
                  <a:latin typeface="Public Sans"/>
                  <a:ea typeface="Public Sans"/>
                  <a:cs typeface="Public Sans"/>
                  <a:sym typeface="Public Sans"/>
                </a:rPr>
                <a:t>A</a:t>
              </a:r>
              <a:r>
                <a:rPr lang="en-US" sz="2199" u="none">
                  <a:solidFill>
                    <a:srgbClr val="243B3B"/>
                  </a:solidFill>
                  <a:latin typeface="Public Sans"/>
                  <a:ea typeface="Public Sans"/>
                  <a:cs typeface="Public Sans"/>
                  <a:sym typeface="Public Sans"/>
                </a:rPr>
                <a:t>ny question please</a:t>
              </a:r>
            </a:p>
          </p:txBody>
        </p:sp>
        <p:sp>
          <p:nvSpPr>
            <p:cNvPr id="5" name="TextBox 5"/>
            <p:cNvSpPr txBox="1"/>
            <p:nvPr/>
          </p:nvSpPr>
          <p:spPr>
            <a:xfrm>
              <a:off x="0" y="-76200"/>
              <a:ext cx="5924375" cy="1600200"/>
            </a:xfrm>
            <a:prstGeom prst="rect">
              <a:avLst/>
            </a:prstGeom>
          </p:spPr>
          <p:txBody>
            <a:bodyPr lIns="0" tIns="0" rIns="0" bIns="0" rtlCol="0" anchor="t">
              <a:spAutoFit/>
            </a:bodyPr>
            <a:lstStyle/>
            <a:p>
              <a:pPr marL="0" lvl="0" indent="0" algn="l">
                <a:lnSpc>
                  <a:spcPts val="7500"/>
                </a:lnSpc>
                <a:spcBef>
                  <a:spcPct val="0"/>
                </a:spcBef>
              </a:pPr>
              <a:r>
                <a:rPr lang="en-US" sz="7500" b="1" u="none">
                  <a:solidFill>
                    <a:srgbClr val="243B3B"/>
                  </a:solidFill>
                  <a:latin typeface="Agrandir Narrow Bold"/>
                  <a:ea typeface="Agrandir Narrow Bold"/>
                  <a:cs typeface="Agrandir Narrow Bold"/>
                  <a:sym typeface="Agrandir Narrow Bold"/>
                </a:rPr>
                <a:t>Thank you</a:t>
              </a: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8054" y="1817363"/>
            <a:ext cx="6086132" cy="6086108"/>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4394" r="-64394"/>
              </a:stretch>
            </a:blipFill>
          </p:spPr>
        </p:sp>
      </p:grpSp>
      <p:grpSp>
        <p:nvGrpSpPr>
          <p:cNvPr id="4" name="Group 4"/>
          <p:cNvGrpSpPr/>
          <p:nvPr/>
        </p:nvGrpSpPr>
        <p:grpSpPr>
          <a:xfrm>
            <a:off x="8365616" y="1028700"/>
            <a:ext cx="8893684" cy="6523291"/>
            <a:chOff x="0" y="0"/>
            <a:chExt cx="11858245" cy="8697722"/>
          </a:xfrm>
        </p:grpSpPr>
        <p:sp>
          <p:nvSpPr>
            <p:cNvPr id="5" name="TextBox 5"/>
            <p:cNvSpPr txBox="1"/>
            <p:nvPr/>
          </p:nvSpPr>
          <p:spPr>
            <a:xfrm>
              <a:off x="0" y="-76200"/>
              <a:ext cx="11858245" cy="1600200"/>
            </a:xfrm>
            <a:prstGeom prst="rect">
              <a:avLst/>
            </a:prstGeom>
          </p:spPr>
          <p:txBody>
            <a:bodyPr lIns="0" tIns="0" rIns="0" bIns="0" rtlCol="0" anchor="t">
              <a:spAutoFit/>
            </a:bodyPr>
            <a:lstStyle/>
            <a:p>
              <a:pPr marL="0" lvl="0" indent="0" algn="l">
                <a:lnSpc>
                  <a:spcPts val="7500"/>
                </a:lnSpc>
                <a:spcBef>
                  <a:spcPct val="0"/>
                </a:spcBef>
              </a:pPr>
              <a:r>
                <a:rPr lang="en-US" sz="7500" b="1">
                  <a:solidFill>
                    <a:srgbClr val="243B3B"/>
                  </a:solidFill>
                  <a:latin typeface="Agrandir Narrow Bold"/>
                  <a:ea typeface="Agrandir Narrow Bold"/>
                  <a:cs typeface="Agrandir Narrow Bold"/>
                  <a:sym typeface="Agrandir Narrow Bold"/>
                </a:rPr>
                <a:t>Introduction</a:t>
              </a:r>
            </a:p>
          </p:txBody>
        </p:sp>
        <p:sp>
          <p:nvSpPr>
            <p:cNvPr id="6" name="TextBox 6"/>
            <p:cNvSpPr txBox="1"/>
            <p:nvPr/>
          </p:nvSpPr>
          <p:spPr>
            <a:xfrm>
              <a:off x="0" y="3135967"/>
              <a:ext cx="11858245" cy="5561754"/>
            </a:xfrm>
            <a:prstGeom prst="rect">
              <a:avLst/>
            </a:prstGeom>
          </p:spPr>
          <p:txBody>
            <a:bodyPr lIns="0" tIns="0" rIns="0" bIns="0" rtlCol="0" anchor="t">
              <a:spAutoFit/>
            </a:bodyPr>
            <a:lstStyle/>
            <a:p>
              <a:pPr marL="0" lvl="0" indent="0" algn="l">
                <a:lnSpc>
                  <a:spcPts val="4759"/>
                </a:lnSpc>
                <a:spcBef>
                  <a:spcPct val="0"/>
                </a:spcBef>
              </a:pPr>
              <a:r>
                <a:rPr lang="en-US" sz="3399">
                  <a:solidFill>
                    <a:srgbClr val="243B3B"/>
                  </a:solidFill>
                  <a:latin typeface="Public Sans"/>
                  <a:ea typeface="Public Sans"/>
                  <a:cs typeface="Public Sans"/>
                  <a:sym typeface="Public Sans"/>
                </a:rPr>
                <a:t>This report analyzes the KPIs of online stores in the United States to uncover trends and identify growth opportunities. By examining sales data, profit margins, and customer behaviors, I aim to provide actionable insights that will enhance business performance.</a:t>
              </a: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B3B"/>
        </a:solidFill>
        <a:effectLst/>
      </p:bgPr>
    </p:bg>
    <p:spTree>
      <p:nvGrpSpPr>
        <p:cNvPr id="1" name=""/>
        <p:cNvGrpSpPr/>
        <p:nvPr/>
      </p:nvGrpSpPr>
      <p:grpSpPr>
        <a:xfrm>
          <a:off x="0" y="0"/>
          <a:ext cx="0" cy="0"/>
          <a:chOff x="0" y="0"/>
          <a:chExt cx="0" cy="0"/>
        </a:xfrm>
      </p:grpSpPr>
      <p:sp>
        <p:nvSpPr>
          <p:cNvPr id="2" name="Freeform 2"/>
          <p:cNvSpPr/>
          <p:nvPr/>
        </p:nvSpPr>
        <p:spPr>
          <a:xfrm>
            <a:off x="8331167" y="1179421"/>
            <a:ext cx="9652033" cy="7638172"/>
          </a:xfrm>
          <a:custGeom>
            <a:avLst/>
            <a:gdLst/>
            <a:ahLst/>
            <a:cxnLst/>
            <a:rect l="l" t="t" r="r" b="b"/>
            <a:pathLst>
              <a:path w="9730360" h="7638172">
                <a:moveTo>
                  <a:pt x="0" y="0"/>
                </a:moveTo>
                <a:lnTo>
                  <a:pt x="9730360" y="0"/>
                </a:lnTo>
                <a:lnTo>
                  <a:pt x="9730360" y="7638172"/>
                </a:lnTo>
                <a:lnTo>
                  <a:pt x="0" y="7638172"/>
                </a:lnTo>
                <a:lnTo>
                  <a:pt x="0" y="0"/>
                </a:lnTo>
                <a:close/>
              </a:path>
            </a:pathLst>
          </a:custGeom>
          <a:blipFill>
            <a:blip r:embed="rId2"/>
            <a:stretch>
              <a:fillRect t="22" r="-3948" b="-4772"/>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grpSp>
        <p:nvGrpSpPr>
          <p:cNvPr id="3" name="Group 3"/>
          <p:cNvGrpSpPr/>
          <p:nvPr/>
        </p:nvGrpSpPr>
        <p:grpSpPr>
          <a:xfrm>
            <a:off x="1028700" y="1028700"/>
            <a:ext cx="6513841" cy="7939614"/>
            <a:chOff x="0" y="0"/>
            <a:chExt cx="8685121" cy="10586153"/>
          </a:xfrm>
        </p:grpSpPr>
        <p:sp>
          <p:nvSpPr>
            <p:cNvPr id="4" name="TextBox 4"/>
            <p:cNvSpPr txBox="1"/>
            <p:nvPr/>
          </p:nvSpPr>
          <p:spPr>
            <a:xfrm>
              <a:off x="0" y="1538985"/>
              <a:ext cx="8685121" cy="9047167"/>
            </a:xfrm>
            <a:prstGeom prst="rect">
              <a:avLst/>
            </a:prstGeom>
          </p:spPr>
          <p:txBody>
            <a:bodyPr lIns="0" tIns="0" rIns="0" bIns="0" rtlCol="0" anchor="t">
              <a:spAutoFit/>
            </a:bodyPr>
            <a:lstStyle/>
            <a:p>
              <a:pPr algn="l">
                <a:lnSpc>
                  <a:spcPts val="4134"/>
                </a:lnSpc>
              </a:pPr>
              <a:r>
                <a:rPr lang="en-US" sz="2952">
                  <a:solidFill>
                    <a:srgbClr val="D1D1CB"/>
                  </a:solidFill>
                  <a:latin typeface="Public Sans"/>
                  <a:ea typeface="Public Sans"/>
                  <a:cs typeface="Public Sans"/>
                  <a:sym typeface="Public Sans"/>
                </a:rPr>
                <a:t>Objective: To analyze the online sales data to identify trends and patterns affecting revenue growth.</a:t>
              </a:r>
            </a:p>
            <a:p>
              <a:pPr algn="l">
                <a:lnSpc>
                  <a:spcPts val="4134"/>
                </a:lnSpc>
              </a:pPr>
              <a:endParaRPr lang="en-US" sz="2952">
                <a:solidFill>
                  <a:srgbClr val="D1D1CB"/>
                </a:solidFill>
                <a:latin typeface="Public Sans"/>
                <a:ea typeface="Public Sans"/>
                <a:cs typeface="Public Sans"/>
                <a:sym typeface="Public Sans"/>
              </a:endParaRPr>
            </a:p>
            <a:p>
              <a:pPr algn="l">
                <a:lnSpc>
                  <a:spcPts val="4134"/>
                </a:lnSpc>
              </a:pPr>
              <a:r>
                <a:rPr lang="en-US" sz="2952">
                  <a:solidFill>
                    <a:srgbClr val="D1D1CB"/>
                  </a:solidFill>
                  <a:latin typeface="Public Sans"/>
                  <a:ea typeface="Public Sans"/>
                  <a:cs typeface="Public Sans"/>
                  <a:sym typeface="Public Sans"/>
                </a:rPr>
                <a:t>Key Questions:</a:t>
              </a:r>
            </a:p>
            <a:p>
              <a:pPr marL="637549" lvl="1" indent="-318774" algn="l">
                <a:lnSpc>
                  <a:spcPts val="4134"/>
                </a:lnSpc>
                <a:buFont typeface="Arial"/>
                <a:buChar char="•"/>
              </a:pPr>
              <a:r>
                <a:rPr lang="en-US" sz="2952">
                  <a:solidFill>
                    <a:srgbClr val="D1D1CB"/>
                  </a:solidFill>
                  <a:latin typeface="Public Sans"/>
                  <a:ea typeface="Public Sans"/>
                  <a:cs typeface="Public Sans"/>
                  <a:sym typeface="Public Sans"/>
                </a:rPr>
                <a:t>What are the total sales figures and profit margins?</a:t>
              </a:r>
            </a:p>
            <a:p>
              <a:pPr marL="637549" lvl="1" indent="-318774" algn="l">
                <a:lnSpc>
                  <a:spcPts val="4134"/>
                </a:lnSpc>
                <a:buFont typeface="Arial"/>
                <a:buChar char="•"/>
              </a:pPr>
              <a:r>
                <a:rPr lang="en-US" sz="2952">
                  <a:solidFill>
                    <a:srgbClr val="D1D1CB"/>
                  </a:solidFill>
                  <a:latin typeface="Public Sans"/>
                  <a:ea typeface="Public Sans"/>
                  <a:cs typeface="Public Sans"/>
                  <a:sym typeface="Public Sans"/>
                </a:rPr>
                <a:t>How efficient is the delivery process?</a:t>
              </a:r>
            </a:p>
            <a:p>
              <a:pPr marL="637549" lvl="1" indent="-318774" algn="l">
                <a:lnSpc>
                  <a:spcPts val="4134"/>
                </a:lnSpc>
                <a:buFont typeface="Arial"/>
                <a:buChar char="•"/>
              </a:pPr>
              <a:r>
                <a:rPr lang="en-US" sz="2952">
                  <a:solidFill>
                    <a:srgbClr val="D1D1CB"/>
                  </a:solidFill>
                  <a:latin typeface="Public Sans"/>
                  <a:ea typeface="Public Sans"/>
                  <a:cs typeface="Public Sans"/>
                  <a:sym typeface="Public Sans"/>
                </a:rPr>
                <a:t>What insights can be drawn from sales performance across various categories?</a:t>
              </a:r>
            </a:p>
            <a:p>
              <a:pPr marL="0" lvl="0" indent="0" algn="l">
                <a:lnSpc>
                  <a:spcPts val="4134"/>
                </a:lnSpc>
                <a:spcBef>
                  <a:spcPct val="0"/>
                </a:spcBef>
              </a:pPr>
              <a:endParaRPr lang="en-US" sz="2952">
                <a:solidFill>
                  <a:srgbClr val="D1D1CB"/>
                </a:solidFill>
                <a:latin typeface="Public Sans"/>
                <a:ea typeface="Public Sans"/>
                <a:cs typeface="Public Sans"/>
                <a:sym typeface="Public Sans"/>
              </a:endParaRPr>
            </a:p>
          </p:txBody>
        </p:sp>
        <p:sp>
          <p:nvSpPr>
            <p:cNvPr id="5" name="TextBox 5"/>
            <p:cNvSpPr txBox="1"/>
            <p:nvPr/>
          </p:nvSpPr>
          <p:spPr>
            <a:xfrm>
              <a:off x="0" y="-57150"/>
              <a:ext cx="8685121" cy="1281798"/>
            </a:xfrm>
            <a:prstGeom prst="rect">
              <a:avLst/>
            </a:prstGeom>
          </p:spPr>
          <p:txBody>
            <a:bodyPr lIns="0" tIns="0" rIns="0" bIns="0" rtlCol="0" anchor="t">
              <a:spAutoFit/>
            </a:bodyPr>
            <a:lstStyle/>
            <a:p>
              <a:pPr marL="0" lvl="0" indent="0" algn="l">
                <a:lnSpc>
                  <a:spcPts val="6065"/>
                </a:lnSpc>
                <a:spcBef>
                  <a:spcPct val="0"/>
                </a:spcBef>
              </a:pPr>
              <a:r>
                <a:rPr lang="en-US" sz="6065" b="1">
                  <a:solidFill>
                    <a:srgbClr val="D1D1CB"/>
                  </a:solidFill>
                  <a:latin typeface="Agrandir Narrow Bold"/>
                  <a:ea typeface="Agrandir Narrow Bold"/>
                  <a:cs typeface="Agrandir Narrow Bold"/>
                  <a:sym typeface="Agrandir Narrow Bold"/>
                </a:rPr>
                <a:t>Aim and Objective</a:t>
              </a: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1028700" y="5654561"/>
            <a:ext cx="16230600" cy="3603739"/>
          </a:xfrm>
          <a:custGeom>
            <a:avLst/>
            <a:gdLst/>
            <a:ahLst/>
            <a:cxnLst/>
            <a:rect l="l" t="t" r="r" b="b"/>
            <a:pathLst>
              <a:path w="16230600" h="3603739">
                <a:moveTo>
                  <a:pt x="0" y="0"/>
                </a:moveTo>
                <a:lnTo>
                  <a:pt x="16230600" y="0"/>
                </a:lnTo>
                <a:lnTo>
                  <a:pt x="16230600" y="3603739"/>
                </a:lnTo>
                <a:lnTo>
                  <a:pt x="0" y="3603739"/>
                </a:lnTo>
                <a:lnTo>
                  <a:pt x="0" y="0"/>
                </a:lnTo>
                <a:close/>
              </a:path>
            </a:pathLst>
          </a:custGeom>
          <a:blipFill>
            <a:blip r:embed="rId2"/>
            <a:stretch>
              <a:fillRect l="-297" t="-15895" b="-185065"/>
            </a:stretch>
          </a:blipFill>
        </p:spPr>
      </p:sp>
      <p:sp>
        <p:nvSpPr>
          <p:cNvPr id="3" name="TextBox 3"/>
          <p:cNvSpPr txBox="1"/>
          <p:nvPr/>
        </p:nvSpPr>
        <p:spPr>
          <a:xfrm>
            <a:off x="1028700" y="3415154"/>
            <a:ext cx="6092112" cy="2050416"/>
          </a:xfrm>
          <a:prstGeom prst="rect">
            <a:avLst/>
          </a:prstGeom>
        </p:spPr>
        <p:txBody>
          <a:bodyPr lIns="0" tIns="0" rIns="0" bIns="0" rtlCol="0" anchor="t">
            <a:spAutoFit/>
          </a:bodyPr>
          <a:lstStyle/>
          <a:p>
            <a:pPr marL="0" lvl="0" indent="0" algn="l">
              <a:lnSpc>
                <a:spcPts val="4059"/>
              </a:lnSpc>
              <a:spcBef>
                <a:spcPct val="0"/>
              </a:spcBef>
            </a:pPr>
            <a:r>
              <a:rPr lang="en-US" sz="2899">
                <a:solidFill>
                  <a:srgbClr val="243B3B"/>
                </a:solidFill>
                <a:latin typeface="Public Sans"/>
                <a:ea typeface="Public Sans"/>
                <a:cs typeface="Public Sans"/>
                <a:sym typeface="Public Sans"/>
              </a:rPr>
              <a:t> Data was collected from Kaggle and analysis was done through Power BI tools, including dashboards and visualizations.</a:t>
            </a:r>
          </a:p>
        </p:txBody>
      </p:sp>
      <p:sp>
        <p:nvSpPr>
          <p:cNvPr id="4" name="TextBox 4"/>
          <p:cNvSpPr txBox="1"/>
          <p:nvPr/>
        </p:nvSpPr>
        <p:spPr>
          <a:xfrm>
            <a:off x="1028700" y="1428750"/>
            <a:ext cx="6409315" cy="1219200"/>
          </a:xfrm>
          <a:prstGeom prst="rect">
            <a:avLst/>
          </a:prstGeom>
        </p:spPr>
        <p:txBody>
          <a:bodyPr lIns="0" tIns="0" rIns="0" bIns="0" rtlCol="0" anchor="t">
            <a:spAutoFit/>
          </a:bodyPr>
          <a:lstStyle/>
          <a:p>
            <a:pPr marL="0" lvl="0" indent="0" algn="l">
              <a:lnSpc>
                <a:spcPts val="7500"/>
              </a:lnSpc>
              <a:spcBef>
                <a:spcPct val="0"/>
              </a:spcBef>
            </a:pPr>
            <a:r>
              <a:rPr lang="en-US" sz="7500" b="1">
                <a:solidFill>
                  <a:srgbClr val="243B3B"/>
                </a:solidFill>
                <a:latin typeface="Agrandir Narrow Bold"/>
                <a:ea typeface="Agrandir Narrow Bold"/>
                <a:cs typeface="Agrandir Narrow Bold"/>
                <a:sym typeface="Agrandir Narrow Bold"/>
              </a:rPr>
              <a:t>Methodology</a:t>
            </a:r>
          </a:p>
        </p:txBody>
      </p:sp>
      <p:sp>
        <p:nvSpPr>
          <p:cNvPr id="5" name="TextBox 5"/>
          <p:cNvSpPr txBox="1"/>
          <p:nvPr/>
        </p:nvSpPr>
        <p:spPr>
          <a:xfrm>
            <a:off x="13469439" y="1932327"/>
            <a:ext cx="1635350" cy="782675"/>
          </a:xfrm>
          <a:prstGeom prst="rect">
            <a:avLst/>
          </a:prstGeom>
        </p:spPr>
        <p:txBody>
          <a:bodyPr lIns="0" tIns="0" rIns="0" bIns="0" rtlCol="0" anchor="t">
            <a:spAutoFit/>
          </a:bodyPr>
          <a:lstStyle/>
          <a:p>
            <a:pPr marL="0" lvl="0" indent="0" algn="ctr">
              <a:lnSpc>
                <a:spcPts val="4885"/>
              </a:lnSpc>
              <a:spcBef>
                <a:spcPct val="0"/>
              </a:spcBef>
            </a:pPr>
            <a:r>
              <a:rPr lang="en-US" sz="4885" b="1">
                <a:solidFill>
                  <a:srgbClr val="D1D1CB"/>
                </a:solidFill>
                <a:latin typeface="Agrandir Narrow Bold"/>
                <a:ea typeface="Agrandir Narrow Bold"/>
                <a:cs typeface="Agrandir Narrow Bold"/>
                <a:sym typeface="Agrandir Narrow Bold"/>
              </a:rPr>
              <a:t>45</a:t>
            </a:r>
            <a:r>
              <a:rPr lang="en-US" sz="4885" b="1" u="none">
                <a:solidFill>
                  <a:srgbClr val="D1D1CB"/>
                </a:solidFill>
                <a:latin typeface="Agrandir Narrow Bold"/>
                <a:ea typeface="Agrandir Narrow Bold"/>
                <a:cs typeface="Agrandir Narrow Bold"/>
                <a:sym typeface="Agrandir Narrow Bold"/>
              </a:rPr>
              <a:t>%</a:t>
            </a:r>
          </a:p>
        </p:txBody>
      </p:sp>
      <p:grpSp>
        <p:nvGrpSpPr>
          <p:cNvPr id="7" name="Group 7"/>
          <p:cNvGrpSpPr/>
          <p:nvPr/>
        </p:nvGrpSpPr>
        <p:grpSpPr>
          <a:xfrm>
            <a:off x="8961113" y="3712434"/>
            <a:ext cx="1753135" cy="175313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3B3B"/>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850"/>
                </a:lnSpc>
              </a:pPr>
              <a:endParaRPr/>
            </a:p>
          </p:txBody>
        </p:sp>
      </p:grpSp>
      <p:sp>
        <p:nvSpPr>
          <p:cNvPr id="10" name="TextBox 10"/>
          <p:cNvSpPr txBox="1"/>
          <p:nvPr/>
        </p:nvSpPr>
        <p:spPr>
          <a:xfrm>
            <a:off x="11111667" y="4191715"/>
            <a:ext cx="2357772" cy="716234"/>
          </a:xfrm>
          <a:prstGeom prst="rect">
            <a:avLst/>
          </a:prstGeom>
        </p:spPr>
        <p:txBody>
          <a:bodyPr lIns="0" tIns="0" rIns="0" bIns="0" rtlCol="0" anchor="t">
            <a:spAutoFit/>
          </a:bodyPr>
          <a:lstStyle/>
          <a:p>
            <a:pPr marL="0" lvl="0" indent="0" algn="l">
              <a:lnSpc>
                <a:spcPts val="6066"/>
              </a:lnSpc>
              <a:spcBef>
                <a:spcPct val="0"/>
              </a:spcBef>
            </a:pPr>
            <a:r>
              <a:rPr lang="en-US" sz="4333" dirty="0">
                <a:solidFill>
                  <a:srgbClr val="243B3B"/>
                </a:solidFill>
                <a:latin typeface="Public Sans"/>
                <a:ea typeface="Public Sans"/>
                <a:cs typeface="Public Sans"/>
                <a:sym typeface="Public Sans"/>
              </a:rPr>
              <a:t>Power Bi</a:t>
            </a:r>
          </a:p>
        </p:txBody>
      </p:sp>
      <p:sp>
        <p:nvSpPr>
          <p:cNvPr id="11" name="Freeform 11"/>
          <p:cNvSpPr/>
          <p:nvPr/>
        </p:nvSpPr>
        <p:spPr>
          <a:xfrm>
            <a:off x="9313566" y="3956095"/>
            <a:ext cx="1048229" cy="1265814"/>
          </a:xfrm>
          <a:custGeom>
            <a:avLst/>
            <a:gdLst/>
            <a:ahLst/>
            <a:cxnLst/>
            <a:rect l="l" t="t" r="r" b="b"/>
            <a:pathLst>
              <a:path w="1397639" h="1687752">
                <a:moveTo>
                  <a:pt x="0" y="0"/>
                </a:moveTo>
                <a:lnTo>
                  <a:pt x="1397639" y="0"/>
                </a:lnTo>
                <a:lnTo>
                  <a:pt x="1397639" y="1687752"/>
                </a:lnTo>
                <a:lnTo>
                  <a:pt x="0" y="1687752"/>
                </a:lnTo>
                <a:lnTo>
                  <a:pt x="0" y="0"/>
                </a:lnTo>
                <a:close/>
              </a:path>
            </a:pathLst>
          </a:custGeom>
          <a:blipFill>
            <a:blip r:embed="rId3"/>
            <a:stretch>
              <a:fillRect/>
            </a:stretch>
          </a:blipFill>
        </p:spPr>
      </p:sp>
      <p:grpSp>
        <p:nvGrpSpPr>
          <p:cNvPr id="12" name="Group 12"/>
          <p:cNvGrpSpPr/>
          <p:nvPr/>
        </p:nvGrpSpPr>
        <p:grpSpPr>
          <a:xfrm>
            <a:off x="8267432" y="1728694"/>
            <a:ext cx="1753135" cy="17531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3B3B"/>
            </a:solidFill>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50"/>
                </a:lnSpc>
              </a:pPr>
              <a:endParaRPr/>
            </a:p>
          </p:txBody>
        </p:sp>
      </p:grpSp>
      <p:pic>
        <p:nvPicPr>
          <p:cNvPr id="16" name="Graphic 15">
            <a:extLst>
              <a:ext uri="{FF2B5EF4-FFF2-40B4-BE49-F238E27FC236}">
                <a16:creationId xmlns:a16="http://schemas.microsoft.com/office/drawing/2014/main" id="{90D4A5F1-D6FF-4F2C-9CE3-215C57A3F8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3965" y="2028159"/>
            <a:ext cx="1424423" cy="1059853"/>
          </a:xfrm>
          <a:prstGeom prst="rect">
            <a:avLst/>
          </a:prstGeom>
        </p:spPr>
      </p:pic>
      <p:sp>
        <p:nvSpPr>
          <p:cNvPr id="17" name="TextBox 10">
            <a:extLst>
              <a:ext uri="{FF2B5EF4-FFF2-40B4-BE49-F238E27FC236}">
                <a16:creationId xmlns:a16="http://schemas.microsoft.com/office/drawing/2014/main" id="{93C24601-5513-4C86-9977-DE092380EC53}"/>
              </a:ext>
            </a:extLst>
          </p:cNvPr>
          <p:cNvSpPr txBox="1"/>
          <p:nvPr/>
        </p:nvSpPr>
        <p:spPr>
          <a:xfrm>
            <a:off x="10566117" y="2323664"/>
            <a:ext cx="2357772" cy="716234"/>
          </a:xfrm>
          <a:prstGeom prst="rect">
            <a:avLst/>
          </a:prstGeom>
        </p:spPr>
        <p:txBody>
          <a:bodyPr lIns="0" tIns="0" rIns="0" bIns="0" rtlCol="0" anchor="t">
            <a:spAutoFit/>
          </a:bodyPr>
          <a:lstStyle/>
          <a:p>
            <a:pPr marL="0" lvl="0" indent="0" algn="l">
              <a:lnSpc>
                <a:spcPts val="6066"/>
              </a:lnSpc>
              <a:spcBef>
                <a:spcPct val="0"/>
              </a:spcBef>
            </a:pPr>
            <a:r>
              <a:rPr lang="en-US" sz="4333" dirty="0">
                <a:solidFill>
                  <a:srgbClr val="243B3B"/>
                </a:solidFill>
                <a:latin typeface="Public Sans"/>
                <a:ea typeface="Public Sans"/>
                <a:cs typeface="Public Sans"/>
                <a:sym typeface="Public Sans"/>
              </a:rPr>
              <a:t>Kaggle</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125983" y="1635859"/>
            <a:ext cx="18036034" cy="8236117"/>
          </a:xfrm>
          <a:custGeom>
            <a:avLst/>
            <a:gdLst/>
            <a:ahLst/>
            <a:cxnLst/>
            <a:rect l="l" t="t" r="r" b="b"/>
            <a:pathLst>
              <a:path w="18036034" h="8236117">
                <a:moveTo>
                  <a:pt x="0" y="0"/>
                </a:moveTo>
                <a:lnTo>
                  <a:pt x="18036034" y="0"/>
                </a:lnTo>
                <a:lnTo>
                  <a:pt x="18036034" y="8236117"/>
                </a:lnTo>
                <a:lnTo>
                  <a:pt x="0" y="8236117"/>
                </a:lnTo>
                <a:lnTo>
                  <a:pt x="0" y="0"/>
                </a:lnTo>
                <a:close/>
              </a:path>
            </a:pathLst>
          </a:custGeom>
          <a:blipFill>
            <a:blip r:embed="rId2"/>
            <a:stretch>
              <a:fillRect l="-1369" r="-1309"/>
            </a:stretch>
          </a:blipFill>
        </p:spPr>
      </p:sp>
      <p:sp>
        <p:nvSpPr>
          <p:cNvPr id="3" name="TextBox 3"/>
          <p:cNvSpPr txBox="1"/>
          <p:nvPr/>
        </p:nvSpPr>
        <p:spPr>
          <a:xfrm>
            <a:off x="4503896" y="114300"/>
            <a:ext cx="9280207" cy="1219200"/>
          </a:xfrm>
          <a:prstGeom prst="rect">
            <a:avLst/>
          </a:prstGeom>
        </p:spPr>
        <p:txBody>
          <a:bodyPr lIns="0" tIns="0" rIns="0" bIns="0" rtlCol="0" anchor="t">
            <a:spAutoFit/>
          </a:bodyPr>
          <a:lstStyle/>
          <a:p>
            <a:pPr algn="ctr">
              <a:lnSpc>
                <a:spcPts val="7500"/>
              </a:lnSpc>
              <a:spcBef>
                <a:spcPct val="0"/>
              </a:spcBef>
            </a:pPr>
            <a:r>
              <a:rPr lang="en-US" sz="7500" b="1">
                <a:solidFill>
                  <a:srgbClr val="243B3B"/>
                </a:solidFill>
                <a:latin typeface="Agrandir Narrow Bold"/>
                <a:ea typeface="Agrandir Narrow Bold"/>
                <a:cs typeface="Agrandir Narrow Bold"/>
                <a:sym typeface="Agrandir Narrow Bold"/>
              </a:rPr>
              <a:t>Dashboard Overview</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rot="-24000">
            <a:off x="582850" y="2600993"/>
            <a:ext cx="17392274" cy="6446397"/>
          </a:xfrm>
          <a:custGeom>
            <a:avLst/>
            <a:gdLst/>
            <a:ahLst/>
            <a:cxnLst/>
            <a:rect l="l" t="t" r="r" b="b"/>
            <a:pathLst>
              <a:path w="17392274" h="6446397">
                <a:moveTo>
                  <a:pt x="44159" y="0"/>
                </a:moveTo>
                <a:lnTo>
                  <a:pt x="17392274" y="121114"/>
                </a:lnTo>
                <a:lnTo>
                  <a:pt x="17348115" y="6446397"/>
                </a:lnTo>
                <a:lnTo>
                  <a:pt x="0" y="6325282"/>
                </a:lnTo>
                <a:lnTo>
                  <a:pt x="44159" y="0"/>
                </a:lnTo>
                <a:close/>
              </a:path>
            </a:pathLst>
          </a:custGeom>
          <a:blipFill>
            <a:blip r:embed="rId2"/>
            <a:stretch>
              <a:fillRect l="-280" t="-17540"/>
            </a:stretch>
          </a:blipFill>
        </p:spPr>
      </p:sp>
      <p:sp>
        <p:nvSpPr>
          <p:cNvPr id="3" name="TextBox 3"/>
          <p:cNvSpPr txBox="1"/>
          <p:nvPr/>
        </p:nvSpPr>
        <p:spPr>
          <a:xfrm>
            <a:off x="1744068" y="384375"/>
            <a:ext cx="14702314" cy="792915"/>
          </a:xfrm>
          <a:prstGeom prst="rect">
            <a:avLst/>
          </a:prstGeom>
        </p:spPr>
        <p:txBody>
          <a:bodyPr lIns="0" tIns="0" rIns="0" bIns="0" rtlCol="0" anchor="t">
            <a:spAutoFit/>
          </a:bodyPr>
          <a:lstStyle/>
          <a:p>
            <a:pPr algn="ctr">
              <a:lnSpc>
                <a:spcPts val="4967"/>
              </a:lnSpc>
              <a:spcBef>
                <a:spcPct val="0"/>
              </a:spcBef>
            </a:pPr>
            <a:r>
              <a:rPr lang="en-US" sz="4967" b="1">
                <a:solidFill>
                  <a:srgbClr val="243B3B"/>
                </a:solidFill>
                <a:latin typeface="Agrandir Narrow Bold"/>
                <a:ea typeface="Agrandir Narrow Bold"/>
                <a:cs typeface="Agrandir Narrow Bold"/>
                <a:sym typeface="Agrandir Narrow Bold"/>
              </a:rPr>
              <a:t>Sales and Profit Year-Over-Year (YoY) Comparison</a:t>
            </a:r>
          </a:p>
        </p:txBody>
      </p:sp>
      <p:sp>
        <p:nvSpPr>
          <p:cNvPr id="4" name="TextBox 4"/>
          <p:cNvSpPr txBox="1"/>
          <p:nvPr/>
        </p:nvSpPr>
        <p:spPr>
          <a:xfrm>
            <a:off x="4080793" y="2892743"/>
            <a:ext cx="9672876" cy="1072516"/>
          </a:xfrm>
          <a:prstGeom prst="rect">
            <a:avLst/>
          </a:prstGeom>
        </p:spPr>
        <p:txBody>
          <a:bodyPr lIns="0" tIns="0" rIns="0" bIns="0" rtlCol="0" anchor="t">
            <a:spAutoFit/>
          </a:bodyPr>
          <a:lstStyle/>
          <a:p>
            <a:pPr algn="ctr">
              <a:lnSpc>
                <a:spcPts val="6600"/>
              </a:lnSpc>
              <a:spcBef>
                <a:spcPct val="0"/>
              </a:spcBef>
            </a:pPr>
            <a:r>
              <a:rPr lang="en-US" sz="6600" b="1">
                <a:solidFill>
                  <a:srgbClr val="243B3B"/>
                </a:solidFill>
                <a:latin typeface="Agrandir Narrow Bold"/>
                <a:ea typeface="Agrandir Narrow Bold"/>
                <a:cs typeface="Agrandir Narrow Bold"/>
                <a:sym typeface="Agrandir Narrow Bold"/>
              </a:rPr>
              <a:t>Sales Comparison by YoY</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333038" y="2970787"/>
            <a:ext cx="17524373" cy="6287513"/>
          </a:xfrm>
          <a:custGeom>
            <a:avLst/>
            <a:gdLst/>
            <a:ahLst/>
            <a:cxnLst/>
            <a:rect l="l" t="t" r="r" b="b"/>
            <a:pathLst>
              <a:path w="17524373" h="6287513">
                <a:moveTo>
                  <a:pt x="0" y="0"/>
                </a:moveTo>
                <a:lnTo>
                  <a:pt x="17524373" y="0"/>
                </a:lnTo>
                <a:lnTo>
                  <a:pt x="17524373" y="6287513"/>
                </a:lnTo>
                <a:lnTo>
                  <a:pt x="0" y="6287513"/>
                </a:lnTo>
                <a:lnTo>
                  <a:pt x="0" y="0"/>
                </a:lnTo>
                <a:close/>
              </a:path>
            </a:pathLst>
          </a:custGeom>
          <a:blipFill>
            <a:blip r:embed="rId2"/>
            <a:stretch>
              <a:fillRect t="-21742" b="-400"/>
            </a:stretch>
          </a:blipFill>
        </p:spPr>
      </p:sp>
      <p:sp>
        <p:nvSpPr>
          <p:cNvPr id="3" name="TextBox 3"/>
          <p:cNvSpPr txBox="1"/>
          <p:nvPr/>
        </p:nvSpPr>
        <p:spPr>
          <a:xfrm>
            <a:off x="1744068" y="384375"/>
            <a:ext cx="14702314" cy="792915"/>
          </a:xfrm>
          <a:prstGeom prst="rect">
            <a:avLst/>
          </a:prstGeom>
        </p:spPr>
        <p:txBody>
          <a:bodyPr lIns="0" tIns="0" rIns="0" bIns="0" rtlCol="0" anchor="t">
            <a:spAutoFit/>
          </a:bodyPr>
          <a:lstStyle/>
          <a:p>
            <a:pPr algn="ctr">
              <a:lnSpc>
                <a:spcPts val="4967"/>
              </a:lnSpc>
              <a:spcBef>
                <a:spcPct val="0"/>
              </a:spcBef>
            </a:pPr>
            <a:r>
              <a:rPr lang="en-US" sz="4967" b="1">
                <a:solidFill>
                  <a:srgbClr val="243B3B"/>
                </a:solidFill>
                <a:latin typeface="Agrandir Narrow Bold"/>
                <a:ea typeface="Agrandir Narrow Bold"/>
                <a:cs typeface="Agrandir Narrow Bold"/>
                <a:sym typeface="Agrandir Narrow Bold"/>
              </a:rPr>
              <a:t>Sales and Profit Year-Over-Year (YoY) Comparison</a:t>
            </a:r>
          </a:p>
        </p:txBody>
      </p:sp>
      <p:sp>
        <p:nvSpPr>
          <p:cNvPr id="4" name="TextBox 4"/>
          <p:cNvSpPr txBox="1"/>
          <p:nvPr/>
        </p:nvSpPr>
        <p:spPr>
          <a:xfrm>
            <a:off x="3944585" y="3027937"/>
            <a:ext cx="9945291" cy="1072516"/>
          </a:xfrm>
          <a:prstGeom prst="rect">
            <a:avLst/>
          </a:prstGeom>
        </p:spPr>
        <p:txBody>
          <a:bodyPr lIns="0" tIns="0" rIns="0" bIns="0" rtlCol="0" anchor="t">
            <a:spAutoFit/>
          </a:bodyPr>
          <a:lstStyle/>
          <a:p>
            <a:pPr algn="ctr">
              <a:lnSpc>
                <a:spcPts val="6600"/>
              </a:lnSpc>
              <a:spcBef>
                <a:spcPct val="0"/>
              </a:spcBef>
            </a:pPr>
            <a:r>
              <a:rPr lang="en-US" sz="6600" b="1">
                <a:solidFill>
                  <a:srgbClr val="243B3B"/>
                </a:solidFill>
                <a:latin typeface="Agrandir Narrow Bold"/>
                <a:ea typeface="Agrandir Narrow Bold"/>
                <a:cs typeface="Agrandir Narrow Bold"/>
                <a:sym typeface="Agrandir Narrow Bold"/>
              </a:rPr>
              <a:t>Profit Comparison by YoY</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2118830" y="1753968"/>
            <a:ext cx="14503878" cy="8019917"/>
          </a:xfrm>
          <a:custGeom>
            <a:avLst/>
            <a:gdLst/>
            <a:ahLst/>
            <a:cxnLst/>
            <a:rect l="l" t="t" r="r" b="b"/>
            <a:pathLst>
              <a:path w="14503878" h="8019917">
                <a:moveTo>
                  <a:pt x="0" y="0"/>
                </a:moveTo>
                <a:lnTo>
                  <a:pt x="14503878" y="0"/>
                </a:lnTo>
                <a:lnTo>
                  <a:pt x="14503878" y="8019916"/>
                </a:lnTo>
                <a:lnTo>
                  <a:pt x="0" y="8019916"/>
                </a:lnTo>
                <a:lnTo>
                  <a:pt x="0" y="0"/>
                </a:lnTo>
                <a:close/>
              </a:path>
            </a:pathLst>
          </a:custGeom>
          <a:blipFill>
            <a:blip r:embed="rId2"/>
            <a:stretch>
              <a:fillRect l="-23713" t="-6188"/>
            </a:stretch>
          </a:blipFill>
        </p:spPr>
      </p:sp>
      <p:sp>
        <p:nvSpPr>
          <p:cNvPr id="3" name="TextBox 3"/>
          <p:cNvSpPr txBox="1"/>
          <p:nvPr/>
        </p:nvSpPr>
        <p:spPr>
          <a:xfrm>
            <a:off x="6056392" y="355800"/>
            <a:ext cx="6077664" cy="1095808"/>
          </a:xfrm>
          <a:prstGeom prst="rect">
            <a:avLst/>
          </a:prstGeom>
        </p:spPr>
        <p:txBody>
          <a:bodyPr lIns="0" tIns="0" rIns="0" bIns="0" rtlCol="0" anchor="t">
            <a:spAutoFit/>
          </a:bodyPr>
          <a:lstStyle/>
          <a:p>
            <a:pPr algn="ctr">
              <a:lnSpc>
                <a:spcPts val="6767"/>
              </a:lnSpc>
              <a:spcBef>
                <a:spcPct val="0"/>
              </a:spcBef>
            </a:pPr>
            <a:r>
              <a:rPr lang="en-US" sz="6767" b="1">
                <a:solidFill>
                  <a:srgbClr val="243B3B"/>
                </a:solidFill>
                <a:latin typeface="Agrandir Narrow Bold"/>
                <a:ea typeface="Agrandir Narrow Bold"/>
                <a:cs typeface="Agrandir Narrow Bold"/>
                <a:sym typeface="Agrandir Narrow Bold"/>
              </a:rPr>
              <a:t>Sales by Region</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2209800" y="3619500"/>
            <a:ext cx="14336982" cy="5655179"/>
          </a:xfrm>
          <a:custGeom>
            <a:avLst/>
            <a:gdLst/>
            <a:ahLst/>
            <a:cxnLst/>
            <a:rect l="l" t="t" r="r" b="b"/>
            <a:pathLst>
              <a:path w="14336982" h="5655179">
                <a:moveTo>
                  <a:pt x="0" y="0"/>
                </a:moveTo>
                <a:lnTo>
                  <a:pt x="14336982" y="0"/>
                </a:lnTo>
                <a:lnTo>
                  <a:pt x="14336982" y="5655179"/>
                </a:lnTo>
                <a:lnTo>
                  <a:pt x="0" y="5655179"/>
                </a:lnTo>
                <a:lnTo>
                  <a:pt x="0" y="0"/>
                </a:lnTo>
                <a:close/>
              </a:path>
            </a:pathLst>
          </a:custGeom>
          <a:blipFill>
            <a:blip r:embed="rId2"/>
            <a:stretch>
              <a:fillRect t="-14322" r="-3960"/>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p>
      <p:sp>
        <p:nvSpPr>
          <p:cNvPr id="3" name="TextBox 3"/>
          <p:cNvSpPr txBox="1"/>
          <p:nvPr/>
        </p:nvSpPr>
        <p:spPr>
          <a:xfrm>
            <a:off x="2094205" y="355800"/>
            <a:ext cx="14629329" cy="1095808"/>
          </a:xfrm>
          <a:prstGeom prst="rect">
            <a:avLst/>
          </a:prstGeom>
        </p:spPr>
        <p:txBody>
          <a:bodyPr lIns="0" tIns="0" rIns="0" bIns="0" rtlCol="0" anchor="t">
            <a:spAutoFit/>
          </a:bodyPr>
          <a:lstStyle/>
          <a:p>
            <a:pPr algn="ctr">
              <a:lnSpc>
                <a:spcPts val="6767"/>
              </a:lnSpc>
              <a:spcBef>
                <a:spcPct val="0"/>
              </a:spcBef>
            </a:pPr>
            <a:r>
              <a:rPr lang="en-US" sz="6767" b="1" u="sng">
                <a:solidFill>
                  <a:srgbClr val="243B3B"/>
                </a:solidFill>
                <a:latin typeface="Agrandir Narrow Bold"/>
                <a:ea typeface="Agrandir Narrow Bold"/>
                <a:cs typeface="Agrandir Narrow Bold"/>
                <a:sym typeface="Agrandir Narrow Bold"/>
              </a:rPr>
              <a:t>Sales by Category and Sub-Category</a:t>
            </a:r>
          </a:p>
        </p:txBody>
      </p:sp>
      <p:sp>
        <p:nvSpPr>
          <p:cNvPr id="4" name="TextBox 4"/>
          <p:cNvSpPr txBox="1"/>
          <p:nvPr/>
        </p:nvSpPr>
        <p:spPr>
          <a:xfrm>
            <a:off x="6934200" y="2324100"/>
            <a:ext cx="4243388" cy="886718"/>
          </a:xfrm>
          <a:prstGeom prst="rect">
            <a:avLst/>
          </a:prstGeom>
        </p:spPr>
        <p:txBody>
          <a:bodyPr lIns="0" tIns="0" rIns="0" bIns="0" rtlCol="0" anchor="t">
            <a:spAutoFit/>
          </a:bodyPr>
          <a:lstStyle/>
          <a:p>
            <a:pPr algn="ctr">
              <a:lnSpc>
                <a:spcPts val="7500"/>
              </a:lnSpc>
              <a:spcBef>
                <a:spcPct val="0"/>
              </a:spcBef>
            </a:pPr>
            <a:r>
              <a:rPr lang="en-US" sz="4800" b="1" dirty="0">
                <a:solidFill>
                  <a:srgbClr val="243B3B"/>
                </a:solidFill>
                <a:latin typeface="Agrandir Narrow Bold"/>
                <a:ea typeface="Agrandir Narrow Bold"/>
                <a:cs typeface="Agrandir Narrow Bold"/>
                <a:sym typeface="Agrandir Narrow Bold"/>
              </a:rPr>
              <a:t>Category</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385</Words>
  <Application>Microsoft Office PowerPoint</Application>
  <PresentationFormat>Custom</PresentationFormat>
  <Paragraphs>48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Agrandir Narrow Bold</vt:lpstr>
      <vt:lpstr>Public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education presentation Presentation in Dark Green White Corporate Clean Style</dc:title>
  <cp:lastModifiedBy>₳ ₦ Ø ₦ Ɏ ₥ Ø Ʉ ₴💥 KILLER💥</cp:lastModifiedBy>
  <cp:revision>6</cp:revision>
  <dcterms:created xsi:type="dcterms:W3CDTF">2006-08-16T00:00:00Z</dcterms:created>
  <dcterms:modified xsi:type="dcterms:W3CDTF">2024-10-15T12:37:17Z</dcterms:modified>
  <dc:identifier>DAGToG9R7FA</dc:identifier>
</cp:coreProperties>
</file>